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60" r:id="rId4"/>
    <p:sldId id="285" r:id="rId5"/>
    <p:sldId id="259" r:id="rId6"/>
    <p:sldId id="294" r:id="rId7"/>
    <p:sldId id="295" r:id="rId8"/>
    <p:sldId id="289" r:id="rId9"/>
    <p:sldId id="296" r:id="rId10"/>
    <p:sldId id="297" r:id="rId11"/>
    <p:sldId id="293" r:id="rId12"/>
    <p:sldId id="261" r:id="rId13"/>
    <p:sldId id="286" r:id="rId14"/>
    <p:sldId id="288" r:id="rId15"/>
    <p:sldId id="292" r:id="rId16"/>
    <p:sldId id="291" r:id="rId17"/>
    <p:sldId id="298" r:id="rId18"/>
    <p:sldId id="290" r:id="rId19"/>
    <p:sldId id="275" r:id="rId20"/>
    <p:sldId id="276" r:id="rId21"/>
    <p:sldId id="277" r:id="rId22"/>
    <p:sldId id="287" r:id="rId23"/>
    <p:sldId id="300" r:id="rId24"/>
    <p:sldId id="301" r:id="rId25"/>
    <p:sldId id="302" r:id="rId26"/>
    <p:sldId id="303" r:id="rId27"/>
    <p:sldId id="279" r:id="rId28"/>
    <p:sldId id="278" r:id="rId29"/>
  </p:sldIdLst>
  <p:sldSz cx="9144000" cy="5143500" type="screen16x9"/>
  <p:notesSz cx="6858000" cy="9144000"/>
  <p:embeddedFontLst>
    <p:embeddedFont>
      <p:font typeface="Lexend Deca" panose="020B0604020202020204" charset="0"/>
      <p:regular r:id="rId31"/>
    </p:embeddedFont>
    <p:embeddedFont>
      <p:font typeface="Muli ExtraBold" panose="020B0604020202020204" charset="0"/>
      <p:bold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  <p:embeddedFont>
      <p:font typeface="Muli Light" panose="020B0604020202020204" charset="0"/>
      <p:regular r:id="rId42"/>
      <p:bold r:id="rId43"/>
      <p:italic r:id="rId44"/>
      <p:boldItalic r:id="rId45"/>
    </p:embeddedFont>
    <p:embeddedFont>
      <p:font typeface="Muli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4E44A0-C1BD-4244-B9C1-53CC0CD038AA}">
  <a:tblStyle styleId="{4A4E44A0-C1BD-4244-B9C1-53CC0CD038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4660"/>
  </p:normalViewPr>
  <p:slideViewPr>
    <p:cSldViewPr snapToGrid="0">
      <p:cViewPr>
        <p:scale>
          <a:sx n="50" d="100"/>
          <a:sy n="50" d="100"/>
        </p:scale>
        <p:origin x="1891" y="1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02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22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66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55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ExtraBold"/>
                <a:ea typeface="Muli ExtraBold"/>
                <a:cs typeface="Muli ExtraBold"/>
                <a:sym typeface="Muli ExtraBold"/>
              </a:rPr>
              <a:t>“</a:t>
            </a:r>
            <a:endParaRPr sz="7200">
              <a:solidFill>
                <a:schemeClr val="lt1"/>
              </a:solidFill>
              <a:latin typeface="Muli ExtraBold"/>
              <a:ea typeface="Muli ExtraBold"/>
              <a:cs typeface="Muli ExtraBold"/>
              <a:sym typeface="Muli ExtraBo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CERBERUS – </a:t>
            </a:r>
            <a:br>
              <a:rPr lang="en" dirty="0" smtClean="0"/>
            </a:br>
            <a:r>
              <a:rPr lang="en" sz="2800" dirty="0" smtClean="0"/>
              <a:t>Biometric Attendance.</a:t>
            </a:r>
            <a:endParaRPr sz="28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05" y="972730"/>
            <a:ext cx="1019095" cy="101909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of </a:t>
            </a:r>
            <a:r>
              <a:rPr lang="en-US" dirty="0" err="1" smtClean="0"/>
              <a:t>Rpi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910" y="1211897"/>
            <a:ext cx="6014400" cy="3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49" y="205975"/>
            <a:ext cx="7011742" cy="857400"/>
          </a:xfrm>
        </p:spPr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063375"/>
            <a:ext cx="6624558" cy="3961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787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73465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Scope of Device (w RaspberryPi)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35365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Enroll fingerprints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Authentication</a:t>
            </a:r>
            <a:endParaRPr sz="1800" dirty="0"/>
          </a:p>
          <a:p>
            <a:pPr lvl="0">
              <a:spcBef>
                <a:spcPts val="0"/>
              </a:spcBef>
            </a:pPr>
            <a:r>
              <a:rPr lang="en" sz="1800" dirty="0"/>
              <a:t>Manage </a:t>
            </a:r>
            <a:r>
              <a:rPr lang="en" sz="1800" dirty="0" smtClean="0"/>
              <a:t>Faculty/ Admin </a:t>
            </a:r>
            <a:r>
              <a:rPr lang="en" sz="1800" dirty="0"/>
              <a:t>(Fingerprint data)</a:t>
            </a:r>
            <a:endParaRPr lang="en" sz="1800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Manage Student (Fingerprint data)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 smtClean="0"/>
              <a:t>Background Activities</a:t>
            </a:r>
            <a:r>
              <a:rPr lang="en-US" sz="1800" dirty="0" smtClean="0"/>
              <a:t>:</a:t>
            </a:r>
            <a:endParaRPr lang="en" sz="1800" dirty="0"/>
          </a:p>
          <a:p>
            <a:pPr lvl="0">
              <a:spcBef>
                <a:spcPts val="0"/>
              </a:spcBef>
            </a:pPr>
            <a:r>
              <a:rPr lang="en" sz="1800" u="sng" dirty="0" smtClean="0"/>
              <a:t>Sync</a:t>
            </a:r>
            <a:r>
              <a:rPr lang="en" sz="1800" dirty="0" smtClean="0"/>
              <a:t>: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Attendance to database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Fetch templates from database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Fetch timetable from database.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Fetch PRN</a:t>
            </a:r>
            <a:endParaRPr lang="en-US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38997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Scope of Web-App (made w Servlet)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267205"/>
            <a:ext cx="4242910" cy="3397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 smtClean="0"/>
              <a:t>For Faculty</a:t>
            </a:r>
            <a:r>
              <a:rPr lang="en-US" sz="1800" dirty="0" smtClean="0"/>
              <a:t>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Login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Timetable Management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Subjects Management</a:t>
            </a:r>
            <a:endParaRPr sz="1800" dirty="0"/>
          </a:p>
          <a:p>
            <a:pPr lvl="0">
              <a:spcBef>
                <a:spcPts val="0"/>
              </a:spcBef>
            </a:pPr>
            <a:r>
              <a:rPr lang="en" sz="1800" dirty="0" smtClean="0"/>
              <a:t>Student 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Attendance Management (Manual)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Admin 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Student Progression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OTP for devices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Profile 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lvl="0">
              <a:spcBef>
                <a:spcPts val="0"/>
              </a:spcBef>
            </a:pPr>
            <a:endParaRPr lang="en-US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Google Shape;104;p18"/>
          <p:cNvSpPr txBox="1">
            <a:spLocks/>
          </p:cNvSpPr>
          <p:nvPr/>
        </p:nvSpPr>
        <p:spPr>
          <a:xfrm>
            <a:off x="5043475" y="1331414"/>
            <a:ext cx="2927045" cy="3339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lvl="0" indent="0">
              <a:spcBef>
                <a:spcPts val="0"/>
              </a:spcBef>
              <a:buNone/>
            </a:pPr>
            <a:r>
              <a:rPr lang="en-US" sz="1800" b="1" dirty="0"/>
              <a:t>For Students</a:t>
            </a:r>
            <a:r>
              <a:rPr lang="en-US" sz="1800" dirty="0" smtClean="0"/>
              <a:t>:</a:t>
            </a:r>
            <a:endParaRPr lang="en" sz="1800" dirty="0"/>
          </a:p>
          <a:p>
            <a:pPr lvl="0">
              <a:spcBef>
                <a:spcPts val="0"/>
              </a:spcBef>
            </a:pPr>
            <a:r>
              <a:rPr lang="en-US" sz="1800" dirty="0" smtClean="0"/>
              <a:t>Login</a:t>
            </a:r>
          </a:p>
          <a:p>
            <a:pPr lvl="0">
              <a:spcBef>
                <a:spcPts val="0"/>
              </a:spcBef>
            </a:pPr>
            <a:r>
              <a:rPr lang="en-US" sz="1800" dirty="0" smtClean="0"/>
              <a:t>View Attendance</a:t>
            </a:r>
          </a:p>
          <a:p>
            <a:pPr lvl="0">
              <a:spcBef>
                <a:spcPts val="0"/>
              </a:spcBef>
            </a:pPr>
            <a:r>
              <a:rPr lang="en-US" sz="1800" dirty="0" smtClean="0"/>
              <a:t>Select Electives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999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Technology Used: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3942959" cy="2111086"/>
          </a:xfrm>
        </p:spPr>
        <p:txBody>
          <a:bodyPr/>
          <a:lstStyle/>
          <a:p>
            <a:pPr marL="76200" indent="0"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On Device (RaspberryPi):</a:t>
            </a:r>
          </a:p>
          <a:p>
            <a:r>
              <a:rPr lang="en-US" sz="2000" dirty="0" smtClean="0"/>
              <a:t>OS: Raspbian</a:t>
            </a:r>
          </a:p>
          <a:p>
            <a:r>
              <a:rPr lang="en-US" sz="2000" dirty="0" smtClean="0"/>
              <a:t>Lang: Python</a:t>
            </a:r>
          </a:p>
          <a:p>
            <a:r>
              <a:rPr lang="en-US" sz="2000" dirty="0" smtClean="0"/>
              <a:t>Tool: Notepad++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811975" y="1354282"/>
            <a:ext cx="3942959" cy="235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indent="0">
              <a:buFont typeface="Muli Light"/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On Web-App</a:t>
            </a:r>
            <a:r>
              <a:rPr lang="en-US" sz="2000" b="1" dirty="0" smtClean="0"/>
              <a:t>:</a:t>
            </a:r>
          </a:p>
          <a:p>
            <a:r>
              <a:rPr lang="en-US" sz="2000" u="sng" dirty="0" smtClean="0"/>
              <a:t>frontend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AJAX, HTML, JS, CSS</a:t>
            </a:r>
          </a:p>
          <a:p>
            <a:r>
              <a:rPr lang="en-US" sz="2000" u="sng" dirty="0"/>
              <a:t>backend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smtClean="0"/>
              <a:t>Java-Servlet, JSP.</a:t>
            </a:r>
            <a:endParaRPr lang="en-US" sz="2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80549" y="3495926"/>
            <a:ext cx="6935541" cy="101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indent="0">
              <a:buFont typeface="Muli Light"/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Database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2000" dirty="0" smtClean="0"/>
              <a:t>MySQL</a:t>
            </a:r>
          </a:p>
          <a:p>
            <a:pPr marL="76200" indent="0">
              <a:buFont typeface="Muli Light"/>
              <a:buNone/>
            </a:pPr>
            <a:endParaRPr lang="en-US" dirty="0" smtClean="0"/>
          </a:p>
          <a:p>
            <a:pPr marL="76200" indent="0"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	Server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Apache Tomcat 8.0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35019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49" y="205975"/>
            <a:ext cx="7011742" cy="857400"/>
          </a:xfrm>
        </p:spPr>
        <p:txBody>
          <a:bodyPr/>
          <a:lstStyle/>
          <a:p>
            <a:r>
              <a:rPr lang="en-US" dirty="0" smtClean="0"/>
              <a:t>Tables of Database </a:t>
            </a:r>
            <a:r>
              <a:rPr lang="en-US" smtClean="0"/>
              <a:t>– (</a:t>
            </a:r>
            <a:r>
              <a:rPr lang="en-US" sz="2400" smtClean="0"/>
              <a:t>Data Dictionary)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82" y="1063375"/>
            <a:ext cx="6913418" cy="3783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62704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50" y="205975"/>
            <a:ext cx="6332868" cy="857400"/>
          </a:xfrm>
        </p:spPr>
        <p:txBody>
          <a:bodyPr/>
          <a:lstStyle/>
          <a:p>
            <a:r>
              <a:rPr lang="en-US" dirty="0" smtClean="0"/>
              <a:t>System Design – ERD </a:t>
            </a:r>
            <a:r>
              <a:rPr lang="en-US" sz="2400" dirty="0" smtClean="0"/>
              <a:t>(Relational)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5" y="1063375"/>
            <a:ext cx="6925353" cy="4006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2401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PhpMyAdmin Demo with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43198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Implementation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ScreenShots and Live Demo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834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869232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  <a:t>Mobile project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>
              <a:buNone/>
            </a:pPr>
            <a:r>
              <a:rPr lang="en-US" sz="1800" dirty="0" smtClean="0"/>
              <a:t>Perks of using Bootstrap - Index </a:t>
            </a:r>
            <a:r>
              <a:rPr lang="en-US" sz="1800" dirty="0"/>
              <a:t>Page with Login</a:t>
            </a:r>
          </a:p>
        </p:txBody>
      </p:sp>
      <p:sp>
        <p:nvSpPr>
          <p:cNvPr id="315" name="Google Shape;315;p32"/>
          <p:cNvSpPr/>
          <p:nvPr/>
        </p:nvSpPr>
        <p:spPr>
          <a:xfrm>
            <a:off x="53110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17" name="Google Shape;317;p32"/>
          <p:cNvGrpSpPr/>
          <p:nvPr/>
        </p:nvGrpSpPr>
        <p:grpSpPr>
          <a:xfrm>
            <a:off x="5251925" y="373572"/>
            <a:ext cx="2119546" cy="4396359"/>
            <a:chOff x="2547150" y="238125"/>
            <a:chExt cx="2525675" cy="5238750"/>
          </a:xfrm>
        </p:grpSpPr>
        <p:sp>
          <p:nvSpPr>
            <p:cNvPr id="318" name="Google Shape;31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96" y="769733"/>
            <a:ext cx="2028767" cy="3606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8" y="221033"/>
            <a:ext cx="548700" cy="5487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Cerberus - Live Project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80549" y="1352549"/>
            <a:ext cx="3568887" cy="32263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 smtClean="0"/>
              <a:t>Guide</a:t>
            </a:r>
            <a:r>
              <a:rPr lang="en-US" u="sng" dirty="0" smtClean="0"/>
              <a:t>:</a:t>
            </a:r>
            <a:r>
              <a:rPr lang="en-US" dirty="0" smtClean="0"/>
              <a:t>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Mr. Krishnanand Rastogi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>
              <a:sym typeface="Verdan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73;p14"/>
          <p:cNvSpPr txBox="1">
            <a:spLocks noGrp="1"/>
          </p:cNvSpPr>
          <p:nvPr>
            <p:ph type="body" idx="1"/>
          </p:nvPr>
        </p:nvSpPr>
        <p:spPr>
          <a:xfrm>
            <a:off x="4418258" y="1352549"/>
            <a:ext cx="3568887" cy="32263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 smtClean="0"/>
              <a:t>Team</a:t>
            </a:r>
            <a:r>
              <a:rPr lang="en-US" u="sng" dirty="0" smtClean="0"/>
              <a:t> </a:t>
            </a:r>
            <a:r>
              <a:rPr lang="en-US" b="1" u="sng" dirty="0" smtClean="0"/>
              <a:t>Members</a:t>
            </a:r>
            <a:r>
              <a:rPr lang="en-US" dirty="0" smtClean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Ebenezer Isaac </a:t>
            </a:r>
            <a:br>
              <a:rPr lang="en-US" dirty="0" smtClean="0"/>
            </a:br>
            <a:r>
              <a:rPr lang="en-US" sz="1800" i="1" dirty="0" smtClean="0"/>
              <a:t>[522025] </a:t>
            </a:r>
            <a:br>
              <a:rPr lang="en-US" sz="1800" i="1" dirty="0" smtClean="0"/>
            </a:br>
            <a:endParaRPr lang="en-US" dirty="0" smtClean="0">
              <a:sym typeface="Verdan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ym typeface="Verdana"/>
              </a:rPr>
              <a:t>Lokhandwala </a:t>
            </a:r>
            <a:r>
              <a:rPr lang="en-US" dirty="0">
                <a:sym typeface="Verdana"/>
              </a:rPr>
              <a:t>Haji </a:t>
            </a:r>
            <a:r>
              <a:rPr lang="en-US" dirty="0" smtClean="0">
                <a:sym typeface="Verdana"/>
              </a:rPr>
              <a:t>Huseinali</a:t>
            </a:r>
            <a:br>
              <a:rPr lang="en-US" dirty="0" smtClean="0">
                <a:sym typeface="Verdana"/>
              </a:rPr>
            </a:br>
            <a:r>
              <a:rPr lang="en-US" sz="1800" dirty="0" smtClean="0">
                <a:sym typeface="Verdana"/>
              </a:rPr>
              <a:t>[522035]</a:t>
            </a:r>
            <a:br>
              <a:rPr lang="en-US" sz="1800" dirty="0" smtClean="0">
                <a:sym typeface="Verdana"/>
              </a:rPr>
            </a:br>
            <a:endParaRPr lang="en-US" dirty="0" smtClean="0">
              <a:sym typeface="Verdana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>
                <a:sym typeface="Verdana"/>
              </a:rPr>
              <a:t>Vraj R. Kotwala </a:t>
            </a:r>
            <a:br>
              <a:rPr lang="en-US" dirty="0" smtClean="0">
                <a:sym typeface="Verdana"/>
              </a:rPr>
            </a:br>
            <a:r>
              <a:rPr lang="en-US" sz="1800" dirty="0" smtClean="0"/>
              <a:t>[</a:t>
            </a:r>
            <a:r>
              <a:rPr lang="en-US" sz="1800" i="1" dirty="0"/>
              <a:t>522033</a:t>
            </a:r>
            <a:r>
              <a:rPr lang="en-US" sz="1800" dirty="0" smtClean="0"/>
              <a:t>]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>
            <a:off x="50082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Place your screenshot here</a:t>
            </a:r>
            <a:endParaRPr sz="10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28" name="Google Shape;328;p33"/>
          <p:cNvGrpSpPr/>
          <p:nvPr/>
        </p:nvGrpSpPr>
        <p:grpSpPr>
          <a:xfrm>
            <a:off x="4943502" y="465959"/>
            <a:ext cx="2736410" cy="4222433"/>
            <a:chOff x="2112475" y="238125"/>
            <a:chExt cx="3395050" cy="5238750"/>
          </a:xfrm>
        </p:grpSpPr>
        <p:sp>
          <p:nvSpPr>
            <p:cNvPr id="329" name="Google Shape;329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3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  <a:t>Tablet</a:t>
            </a:r>
            <a:b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>
              <a:buNone/>
            </a:pPr>
            <a:r>
              <a:rPr lang="en-US" sz="1800" dirty="0"/>
              <a:t>Index Page with Login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28" y="838905"/>
            <a:ext cx="2598600" cy="346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8" y="221033"/>
            <a:ext cx="548700" cy="5487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37922" y="1063916"/>
            <a:ext cx="5147174" cy="2707519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  <a:t>Desktop </a:t>
            </a: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project (Web)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Index Page with Login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1" y="1208694"/>
            <a:ext cx="4007952" cy="2291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8" y="221033"/>
            <a:ext cx="548700" cy="5487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37922" y="1063916"/>
            <a:ext cx="5147174" cy="2707519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  <a:t>Desktop </a:t>
            </a: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project (Web)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Home page when faculty logs In.</a:t>
            </a:r>
            <a:endParaRPr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99" y="1211010"/>
            <a:ext cx="4000598" cy="2282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8" y="221033"/>
            <a:ext cx="548700" cy="5487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5315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and Forget password (OTP)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8820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Demo w User Stories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72603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Hours Worked Excel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0968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481047"/>
              </p:ext>
            </p:extLst>
          </p:nvPr>
        </p:nvGraphicFramePr>
        <p:xfrm>
          <a:off x="580550" y="1409488"/>
          <a:ext cx="2647103" cy="285238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782743">
                  <a:extLst>
                    <a:ext uri="{9D8B030D-6E8A-4147-A177-3AD203B41FA5}">
                      <a16:colId xmlns:a16="http://schemas.microsoft.com/office/drawing/2014/main" val="1046294979"/>
                    </a:ext>
                  </a:extLst>
                </a:gridCol>
                <a:gridCol w="864360">
                  <a:extLst>
                    <a:ext uri="{9D8B030D-6E8A-4147-A177-3AD203B41FA5}">
                      <a16:colId xmlns:a16="http://schemas.microsoft.com/office/drawing/2014/main" val="4237163316"/>
                    </a:ext>
                  </a:extLst>
                </a:gridCol>
              </a:tblGrid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Raspberry Pi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689542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FPS Module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00420822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Ethernet Module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232786153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Buzzer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62044518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RTC Module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77853894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Battery Cell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3523216413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Touch Screen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101963438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Perf Board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3679145463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Shipping Charges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610288732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Misc.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1681165877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3915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3985890708"/>
                  </a:ext>
                </a:extLst>
              </a:tr>
            </a:tbl>
          </a:graphicData>
        </a:graphic>
      </p:graphicFrame>
      <p:pic>
        <p:nvPicPr>
          <p:cNvPr id="7" name="Google Shape;153;p22"/>
          <p:cNvPicPr preferRelativeResize="0"/>
          <p:nvPr/>
        </p:nvPicPr>
        <p:blipFill rotWithShape="1">
          <a:blip r:embed="rId2">
            <a:alphaModFix/>
          </a:blip>
          <a:srcRect r="9958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67935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Work Division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49"/>
            <a:ext cx="6014400" cy="3531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85800" lvl="1" indent="-228600">
              <a:lnSpc>
                <a:spcPct val="120000"/>
              </a:lnSpc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Arduino and circuit design: Ebenezer and </a:t>
            </a:r>
            <a:r>
              <a:rPr lang="en-US" sz="1800" dirty="0" smtClean="0"/>
              <a:t>Vraj</a:t>
            </a:r>
          </a:p>
          <a:p>
            <a:pPr marL="685800" lvl="1" indent="-228600">
              <a:lnSpc>
                <a:spcPct val="120000"/>
              </a:lnSpc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RaspberryPi: Ebenezer</a:t>
            </a:r>
            <a:endParaRPr lang="en-US" sz="18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Box design: Ebenezer.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Backend: Ebenezer &amp; 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Front </a:t>
            </a:r>
            <a:r>
              <a:rPr lang="en-US" sz="1800" dirty="0" smtClean="0"/>
              <a:t>end &amp; GUI: </a:t>
            </a:r>
            <a:r>
              <a:rPr lang="en-US" sz="1800" dirty="0"/>
              <a:t>Huseinali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Database &amp; SQL: </a:t>
            </a:r>
            <a:r>
              <a:rPr lang="en-US" sz="1800" dirty="0"/>
              <a:t>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Documentation</a:t>
            </a:r>
            <a:r>
              <a:rPr lang="en-US" sz="1800" dirty="0"/>
              <a:t>: </a:t>
            </a:r>
            <a:r>
              <a:rPr lang="en-US" sz="1800" dirty="0" smtClean="0"/>
              <a:t>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Testing: All 3 of us.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Font typeface="Muli Light"/>
              <a:buChar char="•"/>
            </a:pPr>
            <a:r>
              <a:rPr lang="en-US" sz="1800" dirty="0"/>
              <a:t>Mobile-App: </a:t>
            </a:r>
            <a:r>
              <a:rPr lang="en-US" sz="1800" dirty="0" smtClean="0"/>
              <a:t>Huseinali</a:t>
            </a:r>
            <a:endParaRPr lang="en-US" sz="18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endParaRPr sz="1800" dirty="0"/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5430982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Thank you!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862" y="2882723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174" y="1886679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983" y="2807424"/>
            <a:ext cx="1279700" cy="14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Summary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49" y="866400"/>
            <a:ext cx="6177091" cy="33869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None/>
            </a:pPr>
            <a:r>
              <a:rPr lang="en-US" sz="2800" dirty="0" smtClean="0"/>
              <a:t>Our project focuses on managing a distributed system of devices that are capable of scanning biometrics for the use of attendance for a large scope of stakeholders automatically on the basis of a timetable.</a:t>
            </a:r>
            <a:endParaRPr lang="en-US" sz="28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268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49" y="866400"/>
            <a:ext cx="5902771" cy="33869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None/>
            </a:pPr>
            <a:r>
              <a:rPr lang="en-US" sz="2800" dirty="0"/>
              <a:t>The student will be marked present through biometric (fingerprint) </a:t>
            </a:r>
            <a:r>
              <a:rPr lang="en-US" sz="2800" b="1" dirty="0"/>
              <a:t>module</a:t>
            </a:r>
            <a:r>
              <a:rPr lang="en-US" sz="2800" dirty="0"/>
              <a:t> and the attendance data can be accessed on our </a:t>
            </a:r>
            <a:r>
              <a:rPr lang="en-US" sz="2800" b="1" dirty="0"/>
              <a:t>website</a:t>
            </a:r>
            <a:r>
              <a:rPr lang="en-US" sz="2800" dirty="0"/>
              <a:t> by </a:t>
            </a:r>
            <a:r>
              <a:rPr lang="en-US" sz="2800" dirty="0" smtClean="0"/>
              <a:t>the users</a:t>
            </a:r>
            <a:r>
              <a:rPr lang="en-US" sz="2800" dirty="0"/>
              <a:t>.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Flow-Chart of Arduino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3" y="1088927"/>
            <a:ext cx="7114309" cy="3954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6753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044" y="-49"/>
            <a:ext cx="2893219" cy="5143500"/>
          </a:xfrm>
          <a:prstGeom prst="rect">
            <a:avLst/>
          </a:prstGeom>
        </p:spPr>
      </p:pic>
      <p:sp>
        <p:nvSpPr>
          <p:cNvPr id="6" name="Google Shape;94;p17"/>
          <p:cNvSpPr txBox="1">
            <a:spLocks/>
          </p:cNvSpPr>
          <p:nvPr/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dirty="0" smtClean="0"/>
              <a:t>Complex wiring of Arduino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442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Google Shape;11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4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" name="Google Shape;12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1;p19"/>
          <p:cNvSpPr txBox="1">
            <a:spLocks/>
          </p:cNvSpPr>
          <p:nvPr/>
        </p:nvSpPr>
        <p:spPr>
          <a:xfrm>
            <a:off x="685800" y="1032750"/>
            <a:ext cx="3661274" cy="145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4000" dirty="0" smtClean="0"/>
              <a:t>Agile</a:t>
            </a:r>
            <a:br>
              <a:rPr lang="en-US" sz="4000" dirty="0" smtClean="0"/>
            </a:br>
            <a:r>
              <a:rPr lang="en-US" sz="4000" dirty="0" smtClean="0"/>
              <a:t>Methodology</a:t>
            </a:r>
            <a:endParaRPr lang="en-US" sz="4000" dirty="0"/>
          </a:p>
        </p:txBody>
      </p:sp>
      <p:sp>
        <p:nvSpPr>
          <p:cNvPr id="22" name="Google Shape;112;p19"/>
          <p:cNvSpPr txBox="1">
            <a:spLocks/>
          </p:cNvSpPr>
          <p:nvPr/>
        </p:nvSpPr>
        <p:spPr>
          <a:xfrm>
            <a:off x="673482" y="2434539"/>
            <a:ext cx="3811702" cy="240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lvl="1" indent="0">
              <a:spcBef>
                <a:spcPts val="600"/>
              </a:spcBef>
              <a:buSzPts val="1800"/>
              <a:buNone/>
            </a:pPr>
            <a:r>
              <a:rPr lang="en-US" sz="1600" dirty="0" smtClean="0"/>
              <a:t>To iterate </a:t>
            </a:r>
            <a:r>
              <a:rPr lang="en-US" sz="1600" dirty="0"/>
              <a:t>the development and testing throughout the software development lifecycle of the project</a:t>
            </a:r>
            <a:r>
              <a:rPr lang="en-US" sz="1600" dirty="0" smtClean="0"/>
              <a:t>.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 smtClean="0"/>
              <a:t>Extreme programming (XP) </a:t>
            </a:r>
            <a:r>
              <a:rPr lang="en-US" sz="1600" dirty="0"/>
              <a:t>is a software development </a:t>
            </a:r>
            <a:r>
              <a:rPr lang="en-US" sz="1600" dirty="0" smtClean="0"/>
              <a:t>practice </a:t>
            </a:r>
            <a:r>
              <a:rPr lang="en-US" sz="1600" dirty="0"/>
              <a:t>which is intended to improve software quality and responsiveness to changing customer requirements.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05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switched to </a:t>
            </a:r>
            <a:r>
              <a:rPr lang="en-US" dirty="0" err="1" smtClean="0"/>
              <a:t>Rpi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549" y="3179618"/>
            <a:ext cx="8154741" cy="1334632"/>
          </a:xfrm>
        </p:spPr>
        <p:txBody>
          <a:bodyPr/>
          <a:lstStyle/>
          <a:p>
            <a:r>
              <a:rPr lang="en-US" dirty="0" smtClean="0"/>
              <a:t>Download/Upload Templates from/to FPS.</a:t>
            </a:r>
          </a:p>
          <a:p>
            <a:r>
              <a:rPr lang="en-US" dirty="0" smtClean="0"/>
              <a:t>Support for multiple SPI interface </a:t>
            </a:r>
          </a:p>
          <a:p>
            <a:r>
              <a:rPr lang="en-US" dirty="0" smtClean="0"/>
              <a:t>Inbuilt SD card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666057"/>
              </p:ext>
            </p:extLst>
          </p:nvPr>
        </p:nvGraphicFramePr>
        <p:xfrm>
          <a:off x="2909454" y="1174251"/>
          <a:ext cx="3325277" cy="189449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220285">
                  <a:extLst>
                    <a:ext uri="{9D8B030D-6E8A-4147-A177-3AD203B41FA5}">
                      <a16:colId xmlns:a16="http://schemas.microsoft.com/office/drawing/2014/main" val="3231032318"/>
                    </a:ext>
                  </a:extLst>
                </a:gridCol>
                <a:gridCol w="1021989">
                  <a:extLst>
                    <a:ext uri="{9D8B030D-6E8A-4147-A177-3AD203B41FA5}">
                      <a16:colId xmlns:a16="http://schemas.microsoft.com/office/drawing/2014/main" val="2356921243"/>
                    </a:ext>
                  </a:extLst>
                </a:gridCol>
                <a:gridCol w="1083003">
                  <a:extLst>
                    <a:ext uri="{9D8B030D-6E8A-4147-A177-3AD203B41FA5}">
                      <a16:colId xmlns:a16="http://schemas.microsoft.com/office/drawing/2014/main" val="4071088151"/>
                    </a:ext>
                  </a:extLst>
                </a:gridCol>
              </a:tblGrid>
              <a:tr h="411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</a:rPr>
                        <a:t>Feature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Arduino Mega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Rpi</a:t>
                      </a:r>
                      <a:r>
                        <a:rPr lang="en-US" sz="1300" b="1" u="none" strike="noStrike" dirty="0">
                          <a:effectLst/>
                        </a:rPr>
                        <a:t> Zero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4209416558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RAM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8 KB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512 MB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3686210825"/>
                  </a:ext>
                </a:extLst>
              </a:tr>
              <a:tr h="411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Download Speed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16 MBPS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10 MBPS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3338271309"/>
                  </a:ext>
                </a:extLst>
              </a:tr>
              <a:tr h="411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OS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-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Linux Raspbian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1309693125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Multitasking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No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Yes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465537338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Price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850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990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272582043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84" y="205976"/>
            <a:ext cx="548700" cy="548700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3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509</Words>
  <Application>Microsoft Office PowerPoint</Application>
  <PresentationFormat>On-screen Show (16:9)</PresentationFormat>
  <Paragraphs>168</Paragraphs>
  <Slides>28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Lexend Deca</vt:lpstr>
      <vt:lpstr>Muli ExtraBold</vt:lpstr>
      <vt:lpstr>Calibri</vt:lpstr>
      <vt:lpstr>Verdana</vt:lpstr>
      <vt:lpstr>Muli Light</vt:lpstr>
      <vt:lpstr>Muli</vt:lpstr>
      <vt:lpstr>Arial</vt:lpstr>
      <vt:lpstr>Aliena template</vt:lpstr>
      <vt:lpstr>CERBERUS –  Biometric Attendance.</vt:lpstr>
      <vt:lpstr>Cerberus - Live Project</vt:lpstr>
      <vt:lpstr>1. Project Summary</vt:lpstr>
      <vt:lpstr>PowerPoint Presentation</vt:lpstr>
      <vt:lpstr>PowerPoint Presentation</vt:lpstr>
      <vt:lpstr>Flow-Chart of Arduino</vt:lpstr>
      <vt:lpstr>PowerPoint Presentation</vt:lpstr>
      <vt:lpstr>PowerPoint Presentation</vt:lpstr>
      <vt:lpstr>Why we switched to Rpi</vt:lpstr>
      <vt:lpstr>Demo of Rpi</vt:lpstr>
      <vt:lpstr>System Architecture</vt:lpstr>
      <vt:lpstr>Scope of Device (w RaspberryPi)</vt:lpstr>
      <vt:lpstr>Scope of Web-App (made w Servlet)</vt:lpstr>
      <vt:lpstr>Tools and Technology Used:</vt:lpstr>
      <vt:lpstr>Tables of Database – (Data Dictionary)</vt:lpstr>
      <vt:lpstr>System Design – ERD (Relational)</vt:lpstr>
      <vt:lpstr>PhpMyAdmin Demo with SQL</vt:lpstr>
      <vt:lpstr>2. Implementation</vt:lpstr>
      <vt:lpstr>PowerPoint Presentation</vt:lpstr>
      <vt:lpstr>PowerPoint Presentation</vt:lpstr>
      <vt:lpstr>PowerPoint Presentation</vt:lpstr>
      <vt:lpstr>PowerPoint Presentation</vt:lpstr>
      <vt:lpstr>Login and Forget password (OTP) Demo</vt:lpstr>
      <vt:lpstr>GitHub Demo w User Stories</vt:lpstr>
      <vt:lpstr>Hours Worked Excel File</vt:lpstr>
      <vt:lpstr>Finance</vt:lpstr>
      <vt:lpstr>Project Work Division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CERBERUS –  Biometric Attendance.</dc:title>
  <cp:lastModifiedBy>Vraj Kotwala</cp:lastModifiedBy>
  <cp:revision>102</cp:revision>
  <dcterms:modified xsi:type="dcterms:W3CDTF">2019-09-27T04:30:46Z</dcterms:modified>
</cp:coreProperties>
</file>